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  <p:sldMasterId id="2147483654" r:id="rId8"/>
    <p:sldMasterId id="214748365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</p:sldIdLst>
  <p:sldSz cy="5143500" cx="9144000"/>
  <p:notesSz cx="6858000" cy="9144000"/>
  <p:embeddedFontLst>
    <p:embeddedFont>
      <p:font typeface="Roboto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4">
          <p15:clr>
            <a:srgbClr val="A4A3A4"/>
          </p15:clr>
        </p15:guide>
        <p15:guide id="2" orient="horz" pos="418">
          <p15:clr>
            <a:srgbClr val="A4A3A4"/>
          </p15:clr>
        </p15:guide>
        <p15:guide id="3" orient="horz" pos="2051">
          <p15:clr>
            <a:srgbClr val="A4A3A4"/>
          </p15:clr>
        </p15:guide>
        <p15:guide id="4" pos="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8" roundtripDataSignature="AMtx7mixJNVruyiEFuxEdK02X93SKEdv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8E5332-2DC4-463D-9DC2-102D181F85E7}">
  <a:tblStyle styleId="{C18E5332-2DC4-463D-9DC2-102D181F85E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4"/>
        <p:guide pos="418" orient="horz"/>
        <p:guide pos="2051" orient="horz"/>
        <p:guide pos="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font" Target="fonts/Roboto-regular.fntdata"/><Relationship Id="rId83" Type="http://schemas.openxmlformats.org/officeDocument/2006/relationships/slide" Target="slides/slide73.xml"/><Relationship Id="rId42" Type="http://schemas.openxmlformats.org/officeDocument/2006/relationships/slide" Target="slides/slide32.xml"/><Relationship Id="rId86" Type="http://schemas.openxmlformats.org/officeDocument/2006/relationships/font" Target="fonts/Roboto-italic.fntdata"/><Relationship Id="rId41" Type="http://schemas.openxmlformats.org/officeDocument/2006/relationships/slide" Target="slides/slide31.xml"/><Relationship Id="rId85" Type="http://schemas.openxmlformats.org/officeDocument/2006/relationships/font" Target="fonts/Roboto-bold.fntdata"/><Relationship Id="rId44" Type="http://schemas.openxmlformats.org/officeDocument/2006/relationships/slide" Target="slides/slide34.xml"/><Relationship Id="rId88" Type="http://customschemas.google.com/relationships/presentationmetadata" Target="metadata"/><Relationship Id="rId43" Type="http://schemas.openxmlformats.org/officeDocument/2006/relationships/slide" Target="slides/slide33.xml"/><Relationship Id="rId87" Type="http://schemas.openxmlformats.org/officeDocument/2006/relationships/font" Target="fonts/Roboto-boldItalic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7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7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7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8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8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8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/>
          <p:nvPr/>
        </p:nvSpPr>
        <p:spPr>
          <a:xfrm>
            <a:off x="2385098" y="868880"/>
            <a:ext cx="5927734" cy="3405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</a:t>
            </a:r>
            <a:r>
              <a:rPr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</a:t>
            </a: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é uma estrutura de dados capaz de armazenar diversos valores de um mesmo tipo.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Dentro do vetor, temos diversas </a:t>
            </a:r>
            <a:r>
              <a:rPr i="1"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posições</a:t>
            </a: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Essas posições armazenam </a:t>
            </a:r>
            <a:r>
              <a:rPr i="1"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e são identificadas por </a:t>
            </a:r>
            <a:r>
              <a:rPr i="1" lang="pt-BR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índices</a:t>
            </a: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que são números inteiros a partir de zero.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vetor ao lado é capaz de armazenar oito valores.</a:t>
            </a:r>
            <a:endParaRPr/>
          </a:p>
        </p:txBody>
      </p:sp>
      <p:graphicFrame>
        <p:nvGraphicFramePr>
          <p:cNvPr id="141" name="Google Shape;141;p10"/>
          <p:cNvGraphicFramePr/>
          <p:nvPr/>
        </p:nvGraphicFramePr>
        <p:xfrm>
          <a:off x="931644" y="1517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{C18E5332-2DC4-463D-9DC2-102D181F85E7}</a:tableStyleId>
              </a:tblPr>
              <a:tblGrid>
                <a:gridCol w="534975"/>
                <a:gridCol w="534975"/>
              </a:tblGrid>
              <a:tr h="2109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vetor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índice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valor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1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147" name="Google Shape;1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 txBox="1"/>
          <p:nvPr/>
        </p:nvSpPr>
        <p:spPr>
          <a:xfrm>
            <a:off x="419834" y="2202418"/>
            <a:ext cx="73361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tipo[] nome_do_vetor = new tipo[dimensão];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tipo[] nome_do_vetor = {valor1, valor2, valor3};</a:t>
            </a:r>
            <a:endParaRPr/>
          </a:p>
        </p:txBody>
      </p:sp>
      <p:sp>
        <p:nvSpPr>
          <p:cNvPr id="149" name="Google Shape;149;p11"/>
          <p:cNvSpPr txBox="1"/>
          <p:nvPr/>
        </p:nvSpPr>
        <p:spPr>
          <a:xfrm>
            <a:off x="711053" y="3327400"/>
            <a:ext cx="7721894" cy="1548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Acima, vemos duas maneiras de criar um vetor: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primeira, devemos definir seu tipo, seu nome e sua dimensão (quantos valores ele armazena).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segunda, devemos definir seu tipo, seu nome e quais dados ele contém. A dimensão será atribuída automaticamente.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155" name="Google Shape;15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2"/>
          <p:cNvSpPr txBox="1"/>
          <p:nvPr/>
        </p:nvSpPr>
        <p:spPr>
          <a:xfrm>
            <a:off x="419834" y="2202418"/>
            <a:ext cx="73361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int[] vetorA = new int[10];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int[] vetorB= {10,20,30,40,50,60,70,80,90,100};</a:t>
            </a:r>
            <a:endParaRPr/>
          </a:p>
        </p:txBody>
      </p:sp>
      <p:sp>
        <p:nvSpPr>
          <p:cNvPr id="157" name="Google Shape;157;p12"/>
          <p:cNvSpPr txBox="1"/>
          <p:nvPr/>
        </p:nvSpPr>
        <p:spPr>
          <a:xfrm>
            <a:off x="1586164" y="3327400"/>
            <a:ext cx="5971673" cy="115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primeiro vetor acima é do tipo inteiro, capaz de armazenar dez valores.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segundo vetor também é do tipo inteiro e já contém os seguintes dez valores: 10, 20, 30, 40, 50, 60, 70, 80, 90, 100.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163" name="Google Shape;1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 txBox="1"/>
          <p:nvPr/>
        </p:nvSpPr>
        <p:spPr>
          <a:xfrm>
            <a:off x="419834" y="1381712"/>
            <a:ext cx="7336141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resultado = vetorA[0] + vetorA[5];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if (vetorB[3]&gt;10){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System.out.println(vetorC[7]);</a:t>
            </a:r>
            <a:endParaRPr/>
          </a:p>
        </p:txBody>
      </p:sp>
      <p:sp>
        <p:nvSpPr>
          <p:cNvPr id="165" name="Google Shape;165;p13"/>
          <p:cNvSpPr txBox="1"/>
          <p:nvPr/>
        </p:nvSpPr>
        <p:spPr>
          <a:xfrm>
            <a:off x="1784302" y="3327400"/>
            <a:ext cx="5575397" cy="68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Note, nos exemplos acima, que o uso do vetor implica em, obrigatoriamente, indicarmos qual posição dele está sendo utilizada.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171" name="Google Shape;1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 txBox="1"/>
          <p:nvPr/>
        </p:nvSpPr>
        <p:spPr>
          <a:xfrm>
            <a:off x="419834" y="1543077"/>
            <a:ext cx="826696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for(int i = 0; i&lt;10; i++)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235795" y="3327400"/>
            <a:ext cx="6672410" cy="140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segunda forma que temos para armazenar os valores dentro do vetor é utilizando um loop e indicando o índice usando o contador desse loop.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caso acima, o contador vale de 0 até 9, e em cada volta utilizamos esse valor como indicativo da posição no vetor. Reduzimos de vinte linhas para apenas quatro!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179" name="Google Shape;1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419834" y="1539741"/>
            <a:ext cx="826696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for(int i = 0; i&lt;10; i++)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1235795" y="3327399"/>
            <a:ext cx="6672410" cy="396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loop acima vai exibir cada uma das posições do vetor!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 txBox="1"/>
          <p:nvPr/>
        </p:nvSpPr>
        <p:spPr>
          <a:xfrm>
            <a:off x="1036059" y="1127567"/>
            <a:ext cx="56605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 EM</a:t>
            </a:r>
            <a:b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6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8" name="Google Shape;188;p16"/>
          <p:cNvSpPr txBox="1"/>
          <p:nvPr/>
        </p:nvSpPr>
        <p:spPr>
          <a:xfrm>
            <a:off x="4937487" y="3089721"/>
            <a:ext cx="3735253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 COM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FUNÇÕES SEM ARGUMENTOS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/>
        </p:nvSpPr>
        <p:spPr>
          <a:xfrm>
            <a:off x="1239549" y="1130682"/>
            <a:ext cx="6664903" cy="2882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Crie um fork do projeto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(https://github.com/andrefdavid/Aula07), depois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realize um git clone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do projeto que está no seu usuário do GitHub para dentro da pasta do seu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workspace do Eclipse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Certifique-se de que você tenha baixado o projeto correto executando um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git remote –v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 Depois, abra o projeto baixado por meio da opção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i="1" lang="pt-BR" sz="20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 Open Project from file system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/>
        </p:nvSpPr>
        <p:spPr>
          <a:xfrm>
            <a:off x="1239549" y="1552080"/>
            <a:ext cx="6664903" cy="203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projeto que você abriu contém apenas a classe Calculadora.java, que possui um menu para que o usuário selecione entre digitar os dados, realizar uma das quatro operações matemáticas ou sair.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dar uma olhada!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04" name="Google Shape;2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/>
          <p:nvPr/>
        </p:nvSpPr>
        <p:spPr>
          <a:xfrm>
            <a:off x="419834" y="371147"/>
            <a:ext cx="7336141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valor1 = 0, valor2=0;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soma, subtracao, divisao,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opcao = 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while (opcao!=6)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System.out.println("PROGRAMA CALCULADORA");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System.out.println("Escolha sua opção!");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System.out.println("1 - Digitar valores");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System.out.println("2 - Realizar soma");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System.out.println("3 - Realizar subtração");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System.out.println("4 - Realizar divisão");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System.out.println("5 - Realizar multiplicação");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System.out.println("6 - Sair");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opcao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switch(opcao)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419834" y="371147"/>
            <a:ext cx="7944237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1: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System.out.println("\n\nDigite o 1º valor:");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valor1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System.out.println("\n\nDigite o 2º valor:");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valor2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System.out.println("Os valores " + valor1 + " e " + valor2 + " foram armazenados\n\n");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2: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System.out.println("\n\nRealizando a soma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resultado foi " + soma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 txBox="1"/>
          <p:nvPr/>
        </p:nvSpPr>
        <p:spPr>
          <a:xfrm>
            <a:off x="419834" y="371147"/>
            <a:ext cx="7212963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3: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System.out.println("\n\nRealizando a subtração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resultado foi " + subtracao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4: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System.out.println("\n\nRealizando a divisão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divisao = valor1 /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resultado foi " + divisao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25" name="Google Shape;2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419834" y="371147"/>
            <a:ext cx="733614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5: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System.out.println("\n\nRealizando a multiplicação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resultado foi " + multiplicacao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case 6: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System.out.println("Saindo do sistema");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}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sp>
        <p:nvSpPr>
          <p:cNvPr id="227" name="Google Shape;227;p22"/>
          <p:cNvSpPr txBox="1"/>
          <p:nvPr/>
        </p:nvSpPr>
        <p:spPr>
          <a:xfrm>
            <a:off x="654749" y="3327400"/>
            <a:ext cx="7834503" cy="86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São tantas linhas de código que fica até difícil exibir em uma única página, não é?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esse é um sintoma de um problema que buscaremos resolver.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/>
        </p:nvSpPr>
        <p:spPr>
          <a:xfrm>
            <a:off x="1399704" y="1552080"/>
            <a:ext cx="6344592" cy="203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Nesse momento, todas as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 funcionalidades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do nosso programa encontram-se dentro do mesmo bloco de código, o famoso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public static void main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Isso pode representar sérios problemas, dentre eles, a manutenção do código.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1399704" y="921138"/>
            <a:ext cx="6344592" cy="330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Imagine que você queira realizar uma alteração na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mensagem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que é exibida ao final de cada operação matemática.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Teria que realizar alterações nas linhas 35, 41, 45 e 51, correndo o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risco de esquecer uma delas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ou de realizar alterações diferentes.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Além disso, um programador que estivesse com pressa poderia acabar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alterando alguma linha que não tem nada a ver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com o problema que ele gostaria de resolver.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/>
        </p:nvSpPr>
        <p:spPr>
          <a:xfrm>
            <a:off x="1399704" y="1028860"/>
            <a:ext cx="6344592" cy="3085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para isso que existe o conceito de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modularização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ideia por trás desse conceito é criar, dentro de um programa,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subprogramas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responsáveis por resolver problemas específicos.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Quando o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programa principal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precisar utilizar as funcionalidades, ele apenas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chama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o subprograma.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Esses subprogramas são chamados </a:t>
            </a:r>
            <a:r>
              <a:rPr i="1"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de métodos ou funções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/>
        </p:nvSpPr>
        <p:spPr>
          <a:xfrm>
            <a:off x="644197" y="425042"/>
            <a:ext cx="65634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IDENTIFICANDO UMA FUNÇÃO </a:t>
            </a:r>
            <a:b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EM POTENCIAL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4691318" y="1532428"/>
            <a:ext cx="4049269" cy="2616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Observe o trecho de código ao lado, presente no projeto que você baixou.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código das linhas 12 até 19 tem um objetivo específico: </a:t>
            </a:r>
            <a:r>
              <a:rPr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exibir as opções de menu do nosso programa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Podemos, portanto, criar uma </a:t>
            </a:r>
            <a:r>
              <a:rPr i="1" lang="pt-BR" sz="14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função</a:t>
            </a: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que cumprirá apenas esse mesmo objetivo!</a:t>
            </a:r>
            <a:endParaRPr/>
          </a:p>
        </p:txBody>
      </p:sp>
      <p:cxnSp>
        <p:nvCxnSpPr>
          <p:cNvPr id="250" name="Google Shape;250;p26"/>
          <p:cNvCxnSpPr/>
          <p:nvPr/>
        </p:nvCxnSpPr>
        <p:spPr>
          <a:xfrm>
            <a:off x="711557" y="10585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1" name="Google Shape;2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57" y="1259972"/>
            <a:ext cx="3896956" cy="3349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nome_da_função(argumentos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59" name="Google Shape;259;p27"/>
          <p:cNvSpPr txBox="1"/>
          <p:nvPr/>
        </p:nvSpPr>
        <p:spPr>
          <a:xfrm>
            <a:off x="2089681" y="3327400"/>
            <a:ext cx="4964639" cy="720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 é a sintaxe básica da criação de uma função em Java.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 deve ser escrita dentro da classe, mas fora da main.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static void nome_da_função(argumentos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2101603" y="3327400"/>
            <a:ext cx="4940794" cy="97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modificador indica quem será capaz de acessar a função. Public indica que qualquer outra classe desse projeto será capaz de acessá-la.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73" name="Google Shape;2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 static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 void nome_da_função(argumentos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1206078" y="3327399"/>
            <a:ext cx="6731844" cy="1260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modificador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static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indica que a função pode ser acessada sem a necessidade de instanciar um objeto.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o nosso estudo atual, consideraremos esse modificador como padrão. Quando você estudar “Orientação a Objetos”, aprenderá quando ele deve ou não ser usado.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1593272" y="2098553"/>
            <a:ext cx="595745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JAVA: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3"/>
          <p:cNvCxnSpPr/>
          <p:nvPr/>
        </p:nvCxnSpPr>
        <p:spPr>
          <a:xfrm>
            <a:off x="3970987" y="33598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81" name="Google Shape;2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static 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 nome_da_função(argumentos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1206078" y="3327399"/>
            <a:ext cx="6731844" cy="97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modificador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indica que a função não é capaz de retornar dados, ou seja, ela realiza suas instruções do começo ao fim e é encerrada sem “devolver” nada para quem a chamou.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89" name="Google Shape;2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static void 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nome_da_função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1" name="Google Shape;291;p31"/>
          <p:cNvSpPr txBox="1"/>
          <p:nvPr/>
        </p:nvSpPr>
        <p:spPr>
          <a:xfrm>
            <a:off x="557444" y="3327398"/>
            <a:ext cx="8029112" cy="1038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nome da função servirá para identificá-la no código e colocá-la em execução quando for necessário.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padrão, os nomes das funções em Java devem começar sempre com letra minúscula, com cada palavra começando com letra maiúscula.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static void nome_da_função(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argumentos da função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99" name="Google Shape;299;p32"/>
          <p:cNvSpPr txBox="1"/>
          <p:nvPr/>
        </p:nvSpPr>
        <p:spPr>
          <a:xfrm>
            <a:off x="1845609" y="3327398"/>
            <a:ext cx="5452782" cy="1548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função pode receber argumentos para trabalhar ou não.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 argumento é uma dado pré-existente que será informado à função para que ela possa realizar seus objetivos.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Falaremos mais sobre os argumentos na aula de hoje.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 txBox="1"/>
          <p:nvPr/>
        </p:nvSpPr>
        <p:spPr>
          <a:xfrm>
            <a:off x="419834" y="2202418"/>
            <a:ext cx="80249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static void nome_da_função(argumentos da função){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//instruções que serão executadas quando a função for chamada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1845609" y="3327398"/>
            <a:ext cx="5452782" cy="720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Todos os códigos que estiverem escritos dentro da função serão realizados no momento em que ela for executada.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/>
        </p:nvSpPr>
        <p:spPr>
          <a:xfrm>
            <a:off x="1399704" y="854828"/>
            <a:ext cx="6344592" cy="203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Agora que entendemos a estrutura de uma função, estamos prontos para escrever a nossa própria!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função se chamará exibirMenu e pode ser escrita imediatamente após o fechamento das chaves da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ou antes do início dela</a:t>
            </a: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4488" y="3088962"/>
            <a:ext cx="3118714" cy="75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598" y="3088962"/>
            <a:ext cx="2232690" cy="12353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4"/>
          <p:cNvCxnSpPr/>
          <p:nvPr/>
        </p:nvCxnSpPr>
        <p:spPr>
          <a:xfrm flipH="1">
            <a:off x="1266022" y="2480793"/>
            <a:ext cx="1714095" cy="1582615"/>
          </a:xfrm>
          <a:prstGeom prst="straightConnector1">
            <a:avLst/>
          </a:prstGeom>
          <a:noFill/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6" name="Google Shape;316;p34"/>
          <p:cNvCxnSpPr/>
          <p:nvPr/>
        </p:nvCxnSpPr>
        <p:spPr>
          <a:xfrm flipH="1">
            <a:off x="4996562" y="2480793"/>
            <a:ext cx="1156597" cy="909385"/>
          </a:xfrm>
          <a:prstGeom prst="straightConnector1">
            <a:avLst/>
          </a:prstGeom>
          <a:noFill/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419834" y="1279088"/>
            <a:ext cx="833420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public static void exibirMenu()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324" name="Google Shape;324;p35"/>
          <p:cNvSpPr txBox="1"/>
          <p:nvPr/>
        </p:nvSpPr>
        <p:spPr>
          <a:xfrm>
            <a:off x="820575" y="3335344"/>
            <a:ext cx="7502851" cy="140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Nossa função será criada como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static void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porque queremos que seja acessível, não queremos instanciar objetos para usá-la e não desejamos que essa função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retorne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nenhum dado.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Além disso, não criamos nenhum argumento, pois não há dado pré-existente que seja necessário para que ela funcione.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/>
        </p:nvSpPr>
        <p:spPr>
          <a:xfrm>
            <a:off x="154641" y="371147"/>
            <a:ext cx="8834718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exibirMenu()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System.out.println("PROGRAMA CALCULADORA");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System.out.println("Escolha sua opção!");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System.out.println("1 - Digitar valores");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System.out.println("2 - Realizar soma");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System.out.println("3 - Realizar subtração");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System.out.println("4 - Realizar divisão");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System.out.println("5 - Realizar multiplicação");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System.out.println("6 - Sair");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332" name="Google Shape;332;p36"/>
          <p:cNvSpPr txBox="1"/>
          <p:nvPr/>
        </p:nvSpPr>
        <p:spPr>
          <a:xfrm>
            <a:off x="838152" y="3840355"/>
            <a:ext cx="7467696" cy="936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Dentro da nossa função, escreveremos todas as instruções que desejamos que sejam realizadas.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nosso caso, são as instruções de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exibição do menu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que estavam presentes na main.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/>
        </p:nvSpPr>
        <p:spPr>
          <a:xfrm>
            <a:off x="1399704" y="1475136"/>
            <a:ext cx="6344592" cy="2193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Agora que nossa função já está escrita, precisaremos resolver dois problemas: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1 –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Remover o código que exibia as mensagens do menu dentro da main, logo após o início do loop.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2 –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Fazer a chamada da função que exibe as mensagens.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43" name="Google Shape;34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419834" y="371147"/>
            <a:ext cx="8334201" cy="41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double valor1 = 0, valor2=0;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double soma, subtracao, divisao,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int opcao = 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while (opcao!=6)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System.out.println("PROGRAMA CALCULADORA");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System.out.println("Escolha sua opção!");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System.out.println("1 - Digitar valores");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System.out.println("2 - Realizar soma");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System.out.println("3 - Realizar subtração");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System.out.println("4 - Realizar divisão");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System.out.println("5 - Realizar multiplicação");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System.out.println("6 - Sair")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opcao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switch(opcao)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case 1:</a:t>
            </a:r>
            <a:endParaRPr/>
          </a:p>
        </p:txBody>
      </p:sp>
      <p:sp>
        <p:nvSpPr>
          <p:cNvPr id="345" name="Google Shape;345;p38"/>
          <p:cNvSpPr txBox="1"/>
          <p:nvPr/>
        </p:nvSpPr>
        <p:spPr>
          <a:xfrm>
            <a:off x="5378824" y="3872908"/>
            <a:ext cx="3168373" cy="68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Devemos remover as linhas que agora pertencem à nossa função.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9"/>
          <p:cNvSpPr txBox="1"/>
          <p:nvPr/>
        </p:nvSpPr>
        <p:spPr>
          <a:xfrm>
            <a:off x="419834" y="365131"/>
            <a:ext cx="733614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double valor1 = 0, valor2=0;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double soma, subtracao, divisao,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int opcao = 0;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while (opcao!=6)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exibirMenu();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opcao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switch(opcao)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case 1:</a:t>
            </a:r>
            <a:endParaRPr/>
          </a:p>
        </p:txBody>
      </p:sp>
      <p:sp>
        <p:nvSpPr>
          <p:cNvPr id="353" name="Google Shape;353;p39"/>
          <p:cNvSpPr txBox="1"/>
          <p:nvPr/>
        </p:nvSpPr>
        <p:spPr>
          <a:xfrm>
            <a:off x="818192" y="3476153"/>
            <a:ext cx="7507616" cy="115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Agora, substituímos todas aquelas linhas pela chamada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exibirMenu().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 chamada fará com que o programa principal seja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pausado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que a função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 em execução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Quando a função terminar de executar, o programa principal voltará a seguir seu fluxo!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669092" y="805359"/>
            <a:ext cx="3387530" cy="3387530"/>
            <a:chOff x="873072" y="1302412"/>
            <a:chExt cx="4516706" cy="4516706"/>
          </a:xfrm>
        </p:grpSpPr>
        <p:sp>
          <p:nvSpPr>
            <p:cNvPr id="61" name="Google Shape;61;p4"/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 cap="flat" cmpd="sng" w="12700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ssoa posando para foto em local com neve&#10;&#10;Descrição gerada automaticamente" id="63" name="Google Shape;63;p4"/>
          <p:cNvPicPr preferRelativeResize="0"/>
          <p:nvPr/>
        </p:nvPicPr>
        <p:blipFill rotWithShape="1">
          <a:blip r:embed="rId3">
            <a:alphaModFix/>
          </a:blip>
          <a:srcRect b="66968" l="25490" r="27710" t="1832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4" name="Google Shape;64;p4"/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65" name="Google Shape;65;p4"/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900"/>
                <a:buFont typeface="Arial"/>
                <a:buNone/>
              </a:pPr>
              <a:r>
                <a:rPr b="0" i="0" lang="pt-BR" sz="9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andre.david@fiap.com.br</a:t>
              </a:r>
              <a:endParaRPr/>
            </a:p>
          </p:txBody>
        </p:sp>
        <p:pic>
          <p:nvPicPr>
            <p:cNvPr id="66" name="Google Shape;6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Google Shape;67;p4"/>
          <p:cNvGrpSpPr/>
          <p:nvPr/>
        </p:nvGrpSpPr>
        <p:grpSpPr>
          <a:xfrm>
            <a:off x="4582773" y="869076"/>
            <a:ext cx="3892135" cy="3484973"/>
            <a:chOff x="4582773" y="483640"/>
            <a:chExt cx="3892135" cy="3484973"/>
          </a:xfrm>
        </p:grpSpPr>
        <p:sp>
          <p:nvSpPr>
            <p:cNvPr id="68" name="Google Shape;68;p4"/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DAVID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200"/>
                <a:buFont typeface="Arial"/>
                <a:buNone/>
              </a:pPr>
              <a:r>
                <a:rPr b="0" i="0" lang="pt-BR" sz="12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COORDENADOR ACADÊMICO</a:t>
              </a:r>
              <a:endParaRPr/>
            </a:p>
          </p:txBody>
        </p:sp>
        <p:sp>
          <p:nvSpPr>
            <p:cNvPr id="69" name="Google Shape;69;p4"/>
            <p:cNvSpPr txBox="1"/>
            <p:nvPr/>
          </p:nvSpPr>
          <p:spPr>
            <a:xfrm>
              <a:off x="4582773" y="1229707"/>
              <a:ext cx="3892135" cy="27389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35125">
              <a:sp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pt-BR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é desenvolvedor há 14 anos, e desde os 17 ensina conceitos ligados à computação.</a:t>
              </a:r>
              <a:endParaRPr/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pt-BR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  <a:endParaRPr/>
            </a:p>
          </p:txBody>
        </p:sp>
        <p:cxnSp>
          <p:nvCxnSpPr>
            <p:cNvPr id="70" name="Google Shape;70;p4"/>
            <p:cNvCxnSpPr/>
            <p:nvPr/>
          </p:nvCxnSpPr>
          <p:spPr>
            <a:xfrm>
              <a:off x="4826481" y="1093398"/>
              <a:ext cx="2529695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1" name="Google Shape;71;p4"/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72" name="Google Shape;72;p4"/>
            <p:cNvCxnSpPr/>
            <p:nvPr/>
          </p:nvCxnSpPr>
          <p:spPr>
            <a:xfrm>
              <a:off x="6096000" y="1177505"/>
              <a:ext cx="0" cy="4502989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" name="Google Shape;73;p4"/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/>
          <p:nvPr/>
        </p:nvSpPr>
        <p:spPr>
          <a:xfrm>
            <a:off x="1257905" y="1290470"/>
            <a:ext cx="6628190" cy="2562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o usuário final do nosso programa, não há qualquer diferença entre termos usado funções ou não.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Mas, para o desenvolvedor, temos um programa mais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limpo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organizado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e de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fácil manutenção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Que tal criarmos agora uma função para exibir a mensagem “o resultado foi XXXX!”?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364" name="Google Shape;36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1"/>
          <p:cNvSpPr txBox="1"/>
          <p:nvPr/>
        </p:nvSpPr>
        <p:spPr>
          <a:xfrm>
            <a:off x="484093" y="2119265"/>
            <a:ext cx="61184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exibirResultado()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resultado foi 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2039796" y="3333433"/>
            <a:ext cx="5064408" cy="140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esqueleto da função exibirResultado() será parecido com esse acima: uma função public static void, que exibe uma mensagem.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Note, porém, que nossa função precisa fazer uso de uma informação que só existe na main (o resultado).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2262770" y="676734"/>
            <a:ext cx="4618460" cy="77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Uma função não é capaz de acessar um valor que exista dentro de outra.</a:t>
            </a:r>
            <a:endParaRPr/>
          </a:p>
        </p:txBody>
      </p:sp>
      <p:grpSp>
        <p:nvGrpSpPr>
          <p:cNvPr id="372" name="Google Shape;372;p42"/>
          <p:cNvGrpSpPr/>
          <p:nvPr/>
        </p:nvGrpSpPr>
        <p:grpSpPr>
          <a:xfrm>
            <a:off x="1904484" y="1908062"/>
            <a:ext cx="5335032" cy="2308390"/>
            <a:chOff x="2073952" y="1908062"/>
            <a:chExt cx="5335032" cy="2308390"/>
          </a:xfrm>
        </p:grpSpPr>
        <p:sp>
          <p:nvSpPr>
            <p:cNvPr id="373" name="Google Shape;373;p42"/>
            <p:cNvSpPr/>
            <p:nvPr/>
          </p:nvSpPr>
          <p:spPr>
            <a:xfrm>
              <a:off x="2073952" y="1908062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2159921" y="2499813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variáveis</a:t>
              </a: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2159921" y="3183132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2"/>
            <p:cNvSpPr/>
            <p:nvPr/>
          </p:nvSpPr>
          <p:spPr>
            <a:xfrm>
              <a:off x="2073952" y="3854727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377" name="Google Shape;377;p42"/>
            <p:cNvCxnSpPr>
              <a:stCxn id="373" idx="2"/>
              <a:endCxn id="374" idx="0"/>
            </p:cNvCxnSpPr>
            <p:nvPr/>
          </p:nvCxnSpPr>
          <p:spPr>
            <a:xfrm>
              <a:off x="2644475" y="2269787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78" name="Google Shape;378;p42"/>
            <p:cNvCxnSpPr>
              <a:stCxn id="374" idx="2"/>
              <a:endCxn id="375" idx="0"/>
            </p:cNvCxnSpPr>
            <p:nvPr/>
          </p:nvCxnSpPr>
          <p:spPr>
            <a:xfrm>
              <a:off x="2644475" y="2953106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79" name="Google Shape;379;p42"/>
            <p:cNvCxnSpPr>
              <a:stCxn id="375" idx="2"/>
              <a:endCxn id="376" idx="0"/>
            </p:cNvCxnSpPr>
            <p:nvPr/>
          </p:nvCxnSpPr>
          <p:spPr>
            <a:xfrm>
              <a:off x="2644475" y="3636425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80" name="Google Shape;380;p42"/>
            <p:cNvSpPr/>
            <p:nvPr/>
          </p:nvSpPr>
          <p:spPr>
            <a:xfrm>
              <a:off x="6267938" y="1908062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função</a:t>
              </a:r>
              <a:endParaRPr/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6353907" y="2499813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6353907" y="3183132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2"/>
            <p:cNvSpPr/>
            <p:nvPr/>
          </p:nvSpPr>
          <p:spPr>
            <a:xfrm>
              <a:off x="6267938" y="3854727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F505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384" name="Google Shape;384;p42"/>
            <p:cNvCxnSpPr>
              <a:stCxn id="380" idx="2"/>
              <a:endCxn id="381" idx="0"/>
            </p:cNvCxnSpPr>
            <p:nvPr/>
          </p:nvCxnSpPr>
          <p:spPr>
            <a:xfrm>
              <a:off x="6838461" y="2269787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85" name="Google Shape;385;p42"/>
            <p:cNvCxnSpPr>
              <a:stCxn id="381" idx="2"/>
              <a:endCxn id="382" idx="0"/>
            </p:cNvCxnSpPr>
            <p:nvPr/>
          </p:nvCxnSpPr>
          <p:spPr>
            <a:xfrm>
              <a:off x="6838461" y="2953106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86" name="Google Shape;386;p42"/>
            <p:cNvCxnSpPr>
              <a:stCxn id="382" idx="2"/>
              <a:endCxn id="383" idx="0"/>
            </p:cNvCxnSpPr>
            <p:nvPr/>
          </p:nvCxnSpPr>
          <p:spPr>
            <a:xfrm>
              <a:off x="6838461" y="3636425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87" name="Google Shape;387;p42"/>
            <p:cNvCxnSpPr/>
            <p:nvPr/>
          </p:nvCxnSpPr>
          <p:spPr>
            <a:xfrm>
              <a:off x="3165029" y="2726460"/>
              <a:ext cx="3138909" cy="226646"/>
            </a:xfrm>
            <a:prstGeom prst="straightConnector1">
              <a:avLst/>
            </a:prstGeom>
            <a:noFill/>
            <a:ln cap="flat" cmpd="sng" w="12700">
              <a:solidFill>
                <a:srgbClr val="F50566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pic>
          <p:nvPicPr>
            <p:cNvPr descr="Nenhum sinal" id="388" name="Google Shape;38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00761" y="2269787"/>
              <a:ext cx="1142479" cy="11424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/>
        </p:nvSpPr>
        <p:spPr>
          <a:xfrm>
            <a:off x="2262770" y="676734"/>
            <a:ext cx="4618460" cy="77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Mas são capazes de acessar as variáveis globais que forem criadas dentro da classe.</a:t>
            </a:r>
            <a:endParaRPr/>
          </a:p>
        </p:txBody>
      </p:sp>
      <p:grpSp>
        <p:nvGrpSpPr>
          <p:cNvPr id="394" name="Google Shape;394;p43"/>
          <p:cNvGrpSpPr/>
          <p:nvPr/>
        </p:nvGrpSpPr>
        <p:grpSpPr>
          <a:xfrm>
            <a:off x="1230924" y="1612800"/>
            <a:ext cx="6682153" cy="3080800"/>
            <a:chOff x="1230924" y="1612800"/>
            <a:chExt cx="6682153" cy="3080800"/>
          </a:xfrm>
        </p:grpSpPr>
        <p:sp>
          <p:nvSpPr>
            <p:cNvPr id="395" name="Google Shape;395;p43"/>
            <p:cNvSpPr/>
            <p:nvPr/>
          </p:nvSpPr>
          <p:spPr>
            <a:xfrm>
              <a:off x="1875691" y="1906400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1961660" y="24981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1961660" y="31814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1875691" y="38530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399" name="Google Shape;399;p43"/>
            <p:cNvCxnSpPr>
              <a:stCxn id="395" idx="2"/>
              <a:endCxn id="396" idx="0"/>
            </p:cNvCxnSpPr>
            <p:nvPr/>
          </p:nvCxnSpPr>
          <p:spPr>
            <a:xfrm>
              <a:off x="2446214" y="2268125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0" name="Google Shape;400;p43"/>
            <p:cNvCxnSpPr>
              <a:stCxn id="396" idx="2"/>
              <a:endCxn id="397" idx="0"/>
            </p:cNvCxnSpPr>
            <p:nvPr/>
          </p:nvCxnSpPr>
          <p:spPr>
            <a:xfrm>
              <a:off x="2446214" y="29514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1" name="Google Shape;401;p43"/>
            <p:cNvCxnSpPr>
              <a:stCxn id="397" idx="2"/>
              <a:endCxn id="398" idx="0"/>
            </p:cNvCxnSpPr>
            <p:nvPr/>
          </p:nvCxnSpPr>
          <p:spPr>
            <a:xfrm>
              <a:off x="2446214" y="36347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402" name="Google Shape;402;p43"/>
            <p:cNvSpPr/>
            <p:nvPr/>
          </p:nvSpPr>
          <p:spPr>
            <a:xfrm>
              <a:off x="6069677" y="1906400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função</a:t>
              </a: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6155646" y="24981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6155646" y="31814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6069677" y="38530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406" name="Google Shape;406;p43"/>
            <p:cNvCxnSpPr>
              <a:stCxn id="402" idx="2"/>
              <a:endCxn id="403" idx="0"/>
            </p:cNvCxnSpPr>
            <p:nvPr/>
          </p:nvCxnSpPr>
          <p:spPr>
            <a:xfrm>
              <a:off x="6640200" y="2268125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7" name="Google Shape;407;p43"/>
            <p:cNvCxnSpPr>
              <a:stCxn id="403" idx="2"/>
              <a:endCxn id="404" idx="0"/>
            </p:cNvCxnSpPr>
            <p:nvPr/>
          </p:nvCxnSpPr>
          <p:spPr>
            <a:xfrm>
              <a:off x="6640200" y="29514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8" name="Google Shape;408;p43"/>
            <p:cNvCxnSpPr>
              <a:stCxn id="404" idx="2"/>
              <a:endCxn id="405" idx="0"/>
            </p:cNvCxnSpPr>
            <p:nvPr/>
          </p:nvCxnSpPr>
          <p:spPr>
            <a:xfrm>
              <a:off x="6640200" y="36347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409" name="Google Shape;409;p43"/>
            <p:cNvCxnSpPr>
              <a:stCxn id="396" idx="3"/>
              <a:endCxn id="410" idx="1"/>
            </p:cNvCxnSpPr>
            <p:nvPr/>
          </p:nvCxnSpPr>
          <p:spPr>
            <a:xfrm>
              <a:off x="2930768" y="2724797"/>
              <a:ext cx="986100" cy="3780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411" name="Google Shape;411;p43"/>
            <p:cNvSpPr/>
            <p:nvPr/>
          </p:nvSpPr>
          <p:spPr>
            <a:xfrm>
              <a:off x="1230924" y="1612800"/>
              <a:ext cx="6682153" cy="3080800"/>
            </a:xfrm>
            <a:prstGeom prst="rect">
              <a:avLst/>
            </a:prstGeom>
            <a:noFill/>
            <a:ln cap="flat" cmpd="sng" w="38100">
              <a:solidFill>
                <a:srgbClr val="ED145B"/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PROGRAMA</a:t>
              </a: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3916800" y="2814270"/>
              <a:ext cx="1310400" cy="576930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VARIÁVEIS GLOBAIS</a:t>
              </a:r>
              <a:endParaRPr/>
            </a:p>
          </p:txBody>
        </p:sp>
        <p:cxnSp>
          <p:nvCxnSpPr>
            <p:cNvPr id="412" name="Google Shape;412;p43"/>
            <p:cNvCxnSpPr>
              <a:stCxn id="403" idx="1"/>
              <a:endCxn id="410" idx="3"/>
            </p:cNvCxnSpPr>
            <p:nvPr/>
          </p:nvCxnSpPr>
          <p:spPr>
            <a:xfrm flipH="1">
              <a:off x="5227146" y="2724797"/>
              <a:ext cx="928500" cy="3780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18" name="Google Shape;4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 txBox="1"/>
          <p:nvPr/>
        </p:nvSpPr>
        <p:spPr>
          <a:xfrm>
            <a:off x="1092947" y="1321809"/>
            <a:ext cx="666676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public static double resultado;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exibirResultado() {</a:t>
            </a:r>
            <a:endParaRPr/>
          </a:p>
        </p:txBody>
      </p:sp>
      <p:sp>
        <p:nvSpPr>
          <p:cNvPr id="420" name="Google Shape;420;p44"/>
          <p:cNvSpPr txBox="1"/>
          <p:nvPr/>
        </p:nvSpPr>
        <p:spPr>
          <a:xfrm>
            <a:off x="1630041" y="3292475"/>
            <a:ext cx="5883918" cy="140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criarmos uma variável dentro da classe, utilizando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static TIPO DE DADOS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estamos criando uma variável global que poderá ser acessada por todas as funções, inclusive a main.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caso acima, criamos uma variável global chamada resultado!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26" name="Google Shape;42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5"/>
          <p:cNvSpPr txBox="1"/>
          <p:nvPr/>
        </p:nvSpPr>
        <p:spPr>
          <a:xfrm>
            <a:off x="1092947" y="1328216"/>
            <a:ext cx="745425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public static double resultado;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exibirResultado()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System.out.println("O resultado foi " + resultado + "!");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428" name="Google Shape;428;p45"/>
          <p:cNvSpPr txBox="1"/>
          <p:nvPr/>
        </p:nvSpPr>
        <p:spPr>
          <a:xfrm>
            <a:off x="1630041" y="3292475"/>
            <a:ext cx="5883918" cy="720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Podemos fazer com que a nossa função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exibirResultado()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seja capaz de mostrar o valor da variável global r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esultado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"/>
          <p:cNvSpPr txBox="1"/>
          <p:nvPr/>
        </p:nvSpPr>
        <p:spPr>
          <a:xfrm>
            <a:off x="1257905" y="1290470"/>
            <a:ext cx="6628190" cy="2562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Por termos criado a variável global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e usado essa variável dentro da nossa função, temos que arrumar uma forma de preencher essa variável dentro da main para, só então, chamar a função de exibição.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Já dá pra notar que esse método tem seus problemas, não é?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seguir com ele para observarmos suas características.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39" name="Google Shape;4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/>
        </p:nvSpPr>
        <p:spPr>
          <a:xfrm>
            <a:off x="441412" y="940592"/>
            <a:ext cx="8334201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2: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soma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System.out.println("O resultado foi " + soma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3: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subtração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System.out.println("O resultado foi " + subtracao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46" name="Google Shape;4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/>
        </p:nvSpPr>
        <p:spPr>
          <a:xfrm>
            <a:off x="441412" y="940592"/>
            <a:ext cx="8334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4: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divisão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divisao = valor1 /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System.out.println("O resultado foi " + divisao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5: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multiplicação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System.out.println("O resultado foi " + multiplicacao + "!\n\n");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  <p:sp>
        <p:nvSpPr>
          <p:cNvPr id="448" name="Google Shape;448;p48"/>
          <p:cNvSpPr txBox="1"/>
          <p:nvPr/>
        </p:nvSpPr>
        <p:spPr>
          <a:xfrm>
            <a:off x="1515361" y="3890382"/>
            <a:ext cx="6113278" cy="720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cada um dos cases em que é feito o cálculo, devemos preencher a variável global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 depois fazer a chamada da função.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54" name="Google Shape;45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9"/>
          <p:cNvSpPr txBox="1"/>
          <p:nvPr/>
        </p:nvSpPr>
        <p:spPr>
          <a:xfrm>
            <a:off x="441412" y="940592"/>
            <a:ext cx="8334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2: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soma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resultado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exibirResultado();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3: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subtração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resultado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exibirResultado(); 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1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IDE, linguagem e variáveis</a:t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2782949" y="2117960"/>
            <a:ext cx="5176822" cy="691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CONTEÚDO – Desvios condicionais: simples, composto e encadeado</a:t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2782949" y="2970947"/>
            <a:ext cx="5198457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Operadores lógicos e switch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2782948" y="3663136"/>
            <a:ext cx="4878418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Loop while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751057" y="2970947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51057" y="366756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2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1539572" y="2955901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3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539572" y="3654235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4</a:t>
            </a:r>
            <a:endParaRPr/>
          </a:p>
        </p:txBody>
      </p:sp>
      <p:cxnSp>
        <p:nvCxnSpPr>
          <p:cNvPr id="92" name="Google Shape;92;p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61" name="Google Shape;4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 txBox="1"/>
          <p:nvPr/>
        </p:nvSpPr>
        <p:spPr>
          <a:xfrm>
            <a:off x="441412" y="940592"/>
            <a:ext cx="8334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4: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divisão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resultado = valor1 /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5: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multiplicação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resultado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  <p:sp>
        <p:nvSpPr>
          <p:cNvPr id="463" name="Google Shape;463;p50"/>
          <p:cNvSpPr txBox="1"/>
          <p:nvPr/>
        </p:nvSpPr>
        <p:spPr>
          <a:xfrm>
            <a:off x="1840169" y="3775182"/>
            <a:ext cx="5463663" cy="97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Substituímos as variáveis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soma, subtracao, divisao e multiplicacao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pela variável global resultado.</a:t>
            </a:r>
            <a:b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isso, realizamos a chamada da função que faz a exibição.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1"/>
          <p:cNvSpPr txBox="1"/>
          <p:nvPr/>
        </p:nvSpPr>
        <p:spPr>
          <a:xfrm>
            <a:off x="1257905" y="1290470"/>
            <a:ext cx="6628190" cy="2562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pontos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positivos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das mudanças que fizemos para exibir os resultados são: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código está modularizado, portanto, se desejarmos modificar a mensagem, basta alterar o código da função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exibirResultado().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Eliminamos quatro variáveis do nosso programa, utilizando apenas uma para centralizarmos os resultados.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/>
        </p:nvSpPr>
        <p:spPr>
          <a:xfrm>
            <a:off x="1257905" y="921138"/>
            <a:ext cx="6628190" cy="3301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pontos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negativos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das mudanças que fizemos para exibir os resultados são:</a:t>
            </a:r>
            <a:endParaRPr/>
          </a:p>
          <a:p>
            <a:pPr indent="-285750" lvl="0" marL="28575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F50566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Nossa função de exibição e os cálculos estão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amarrados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à variável global, tornando o programa muito acoplado e dependente.</a:t>
            </a:r>
            <a:endParaRPr/>
          </a:p>
          <a:p>
            <a:pPr indent="-285750" lvl="0" marL="28575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F50566"/>
              </a:buClr>
              <a:buSzPts val="1600"/>
              <a:buFont typeface="Arial"/>
              <a:buChar char="•"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Caso um outro programador leia nosso código, precisará passar por todas as linhas para compreender o objetivo da variável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e como o programa funciona.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/>
        </p:nvSpPr>
        <p:spPr>
          <a:xfrm>
            <a:off x="1257905" y="2183022"/>
            <a:ext cx="6628190" cy="77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pensarmos em uma solução melhor para esse problema, precisamos conhecer as funções com argumentos!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/>
        </p:nvSpPr>
        <p:spPr>
          <a:xfrm>
            <a:off x="1036059" y="1127567"/>
            <a:ext cx="566057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 EM</a:t>
            </a:r>
            <a:b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54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5" name="Google Shape;485;p54"/>
          <p:cNvSpPr txBox="1"/>
          <p:nvPr/>
        </p:nvSpPr>
        <p:spPr>
          <a:xfrm>
            <a:off x="4937487" y="3089721"/>
            <a:ext cx="3794757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 COM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FUNÇÕES COM ARGUMENTOS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/>
        </p:nvSpPr>
        <p:spPr>
          <a:xfrm>
            <a:off x="1173559" y="1921412"/>
            <a:ext cx="6796883" cy="130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Já dissemos, anteriormente, que um argumento é um dado preexistente que a função pode receber para funcionar.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entender melhor, vamos imaginar uma cozinha de fast food!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/>
        </p:nvSpPr>
        <p:spPr>
          <a:xfrm>
            <a:off x="1114919" y="350811"/>
            <a:ext cx="6914163" cy="652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Se optássemos por criar as variáveis contendo os pedidos como globais, nossa função </a:t>
            </a:r>
            <a:r>
              <a:rPr i="1" lang="pt-BR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preparaLanche</a:t>
            </a:r>
            <a:r>
              <a:rPr lang="pt-BR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estaria muito acoplada ao nosso programa como ele é hoje. </a:t>
            </a:r>
            <a:endParaRPr/>
          </a:p>
        </p:txBody>
      </p:sp>
      <p:grpSp>
        <p:nvGrpSpPr>
          <p:cNvPr id="496" name="Google Shape;496;p56"/>
          <p:cNvGrpSpPr/>
          <p:nvPr/>
        </p:nvGrpSpPr>
        <p:grpSpPr>
          <a:xfrm>
            <a:off x="1230924" y="1324800"/>
            <a:ext cx="6682153" cy="3254400"/>
            <a:chOff x="1230924" y="1324800"/>
            <a:chExt cx="6682153" cy="3254400"/>
          </a:xfrm>
        </p:grpSpPr>
        <p:sp>
          <p:nvSpPr>
            <p:cNvPr id="497" name="Google Shape;497;p56"/>
            <p:cNvSpPr/>
            <p:nvPr/>
          </p:nvSpPr>
          <p:spPr>
            <a:xfrm>
              <a:off x="1767691" y="1770400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1853660" y="23621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1853660" y="30454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1767691" y="37170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501" name="Google Shape;501;p56"/>
            <p:cNvCxnSpPr>
              <a:stCxn id="497" idx="2"/>
              <a:endCxn id="498" idx="0"/>
            </p:cNvCxnSpPr>
            <p:nvPr/>
          </p:nvCxnSpPr>
          <p:spPr>
            <a:xfrm>
              <a:off x="2338214" y="2132125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2" name="Google Shape;502;p56"/>
            <p:cNvCxnSpPr>
              <a:stCxn id="498" idx="2"/>
              <a:endCxn id="499" idx="0"/>
            </p:cNvCxnSpPr>
            <p:nvPr/>
          </p:nvCxnSpPr>
          <p:spPr>
            <a:xfrm>
              <a:off x="2338214" y="28154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3" name="Google Shape;503;p56"/>
            <p:cNvCxnSpPr>
              <a:stCxn id="499" idx="2"/>
              <a:endCxn id="500" idx="0"/>
            </p:cNvCxnSpPr>
            <p:nvPr/>
          </p:nvCxnSpPr>
          <p:spPr>
            <a:xfrm>
              <a:off x="2338214" y="34987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04" name="Google Shape;504;p56"/>
            <p:cNvSpPr/>
            <p:nvPr/>
          </p:nvSpPr>
          <p:spPr>
            <a:xfrm>
              <a:off x="5681792" y="1627200"/>
              <a:ext cx="1700816" cy="5121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preparaLanche</a:t>
              </a:r>
              <a:endParaRPr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6047646" y="23621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6047646" y="30454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5961677" y="37170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508" name="Google Shape;508;p56"/>
            <p:cNvCxnSpPr>
              <a:stCxn id="504" idx="2"/>
              <a:endCxn id="505" idx="0"/>
            </p:cNvCxnSpPr>
            <p:nvPr/>
          </p:nvCxnSpPr>
          <p:spPr>
            <a:xfrm>
              <a:off x="6532200" y="2139325"/>
              <a:ext cx="0" cy="2229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09" name="Google Shape;509;p56"/>
            <p:cNvCxnSpPr>
              <a:stCxn id="505" idx="2"/>
              <a:endCxn id="506" idx="0"/>
            </p:cNvCxnSpPr>
            <p:nvPr/>
          </p:nvCxnSpPr>
          <p:spPr>
            <a:xfrm>
              <a:off x="6532200" y="28154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10" name="Google Shape;510;p56"/>
            <p:cNvCxnSpPr>
              <a:stCxn id="506" idx="2"/>
              <a:endCxn id="507" idx="0"/>
            </p:cNvCxnSpPr>
            <p:nvPr/>
          </p:nvCxnSpPr>
          <p:spPr>
            <a:xfrm>
              <a:off x="6532200" y="34987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11" name="Google Shape;511;p56"/>
            <p:cNvCxnSpPr>
              <a:stCxn id="498" idx="3"/>
              <a:endCxn id="512" idx="1"/>
            </p:cNvCxnSpPr>
            <p:nvPr/>
          </p:nvCxnSpPr>
          <p:spPr>
            <a:xfrm>
              <a:off x="2822768" y="2588797"/>
              <a:ext cx="1156800" cy="587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513" name="Google Shape;513;p56"/>
            <p:cNvSpPr/>
            <p:nvPr/>
          </p:nvSpPr>
          <p:spPr>
            <a:xfrm>
              <a:off x="1230924" y="1324800"/>
              <a:ext cx="6682153" cy="3254400"/>
            </a:xfrm>
            <a:prstGeom prst="rect">
              <a:avLst/>
            </a:prstGeom>
            <a:noFill/>
            <a:ln cap="flat" cmpd="sng" w="38100">
              <a:solidFill>
                <a:srgbClr val="ED145B"/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PROGRAMA FIAPDONALDS</a:t>
              </a:r>
              <a:endParaRPr/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3979446" y="2815444"/>
              <a:ext cx="969108" cy="72123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pedido</a:t>
              </a:r>
              <a:endParaRPr/>
            </a:p>
          </p:txBody>
        </p:sp>
        <p:cxnSp>
          <p:nvCxnSpPr>
            <p:cNvPr id="514" name="Google Shape;514;p56"/>
            <p:cNvCxnSpPr>
              <a:stCxn id="505" idx="1"/>
              <a:endCxn id="512" idx="3"/>
            </p:cNvCxnSpPr>
            <p:nvPr/>
          </p:nvCxnSpPr>
          <p:spPr>
            <a:xfrm flipH="1">
              <a:off x="4948446" y="2588797"/>
              <a:ext cx="1099200" cy="587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7"/>
          <p:cNvSpPr txBox="1"/>
          <p:nvPr/>
        </p:nvSpPr>
        <p:spPr>
          <a:xfrm>
            <a:off x="873719" y="257211"/>
            <a:ext cx="7396563" cy="11029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Imagine que interessante se pudéssemos enviar diretamente à função o nosso pedido.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Poderíamos, futuramente, usar a mesma função para preparar pedidos que não são vindos da main, por exemplo, mas de uma vending machine.</a:t>
            </a:r>
            <a:endParaRPr/>
          </a:p>
        </p:txBody>
      </p:sp>
      <p:grpSp>
        <p:nvGrpSpPr>
          <p:cNvPr id="520" name="Google Shape;520;p57"/>
          <p:cNvGrpSpPr/>
          <p:nvPr/>
        </p:nvGrpSpPr>
        <p:grpSpPr>
          <a:xfrm>
            <a:off x="1052321" y="1440000"/>
            <a:ext cx="7039358" cy="3391200"/>
            <a:chOff x="1052321" y="1440000"/>
            <a:chExt cx="7039358" cy="3391200"/>
          </a:xfrm>
        </p:grpSpPr>
        <p:sp>
          <p:nvSpPr>
            <p:cNvPr id="521" name="Google Shape;521;p57"/>
            <p:cNvSpPr/>
            <p:nvPr/>
          </p:nvSpPr>
          <p:spPr>
            <a:xfrm>
              <a:off x="1609291" y="1835200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main</a:t>
              </a:r>
              <a:endParaRPr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7"/>
            <p:cNvSpPr/>
            <p:nvPr/>
          </p:nvSpPr>
          <p:spPr>
            <a:xfrm>
              <a:off x="1695260" y="24269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23" name="Google Shape;523;p57"/>
            <p:cNvSpPr/>
            <p:nvPr/>
          </p:nvSpPr>
          <p:spPr>
            <a:xfrm>
              <a:off x="1695260" y="31102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24" name="Google Shape;524;p57"/>
            <p:cNvSpPr/>
            <p:nvPr/>
          </p:nvSpPr>
          <p:spPr>
            <a:xfrm>
              <a:off x="1609291" y="37818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525" name="Google Shape;525;p57"/>
            <p:cNvCxnSpPr>
              <a:stCxn id="521" idx="2"/>
              <a:endCxn id="522" idx="0"/>
            </p:cNvCxnSpPr>
            <p:nvPr/>
          </p:nvCxnSpPr>
          <p:spPr>
            <a:xfrm>
              <a:off x="2179814" y="2196925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26" name="Google Shape;526;p57"/>
            <p:cNvCxnSpPr>
              <a:stCxn id="522" idx="2"/>
              <a:endCxn id="523" idx="0"/>
            </p:cNvCxnSpPr>
            <p:nvPr/>
          </p:nvCxnSpPr>
          <p:spPr>
            <a:xfrm>
              <a:off x="2179814" y="28802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27" name="Google Shape;527;p57"/>
            <p:cNvCxnSpPr>
              <a:stCxn id="523" idx="2"/>
              <a:endCxn id="524" idx="0"/>
            </p:cNvCxnSpPr>
            <p:nvPr/>
          </p:nvCxnSpPr>
          <p:spPr>
            <a:xfrm>
              <a:off x="2179814" y="35635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28" name="Google Shape;528;p57"/>
            <p:cNvSpPr/>
            <p:nvPr/>
          </p:nvSpPr>
          <p:spPr>
            <a:xfrm>
              <a:off x="3722397" y="1980000"/>
              <a:ext cx="1447079" cy="446951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preparaLanche</a:t>
              </a:r>
              <a:endParaRPr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7"/>
            <p:cNvSpPr/>
            <p:nvPr/>
          </p:nvSpPr>
          <p:spPr>
            <a:xfrm>
              <a:off x="3961383" y="2656976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30" name="Google Shape;530;p57"/>
            <p:cNvSpPr/>
            <p:nvPr/>
          </p:nvSpPr>
          <p:spPr>
            <a:xfrm>
              <a:off x="3961383" y="3340295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31" name="Google Shape;531;p57"/>
            <p:cNvSpPr/>
            <p:nvPr/>
          </p:nvSpPr>
          <p:spPr>
            <a:xfrm>
              <a:off x="3875414" y="4011890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532" name="Google Shape;532;p57"/>
            <p:cNvCxnSpPr>
              <a:stCxn id="528" idx="2"/>
              <a:endCxn id="529" idx="0"/>
            </p:cNvCxnSpPr>
            <p:nvPr/>
          </p:nvCxnSpPr>
          <p:spPr>
            <a:xfrm>
              <a:off x="4445936" y="2426951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33" name="Google Shape;533;p57"/>
            <p:cNvCxnSpPr>
              <a:stCxn id="529" idx="2"/>
              <a:endCxn id="530" idx="0"/>
            </p:cNvCxnSpPr>
            <p:nvPr/>
          </p:nvCxnSpPr>
          <p:spPr>
            <a:xfrm>
              <a:off x="4445937" y="3110269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34" name="Google Shape;534;p57"/>
            <p:cNvCxnSpPr>
              <a:stCxn id="530" idx="2"/>
              <a:endCxn id="531" idx="0"/>
            </p:cNvCxnSpPr>
            <p:nvPr/>
          </p:nvCxnSpPr>
          <p:spPr>
            <a:xfrm>
              <a:off x="4445937" y="3793588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35" name="Google Shape;535;p57"/>
            <p:cNvSpPr/>
            <p:nvPr/>
          </p:nvSpPr>
          <p:spPr>
            <a:xfrm>
              <a:off x="1052321" y="1440000"/>
              <a:ext cx="7039358" cy="3391200"/>
            </a:xfrm>
            <a:prstGeom prst="rect">
              <a:avLst/>
            </a:prstGeom>
            <a:noFill/>
            <a:ln cap="flat" cmpd="sng" w="38100">
              <a:solidFill>
                <a:srgbClr val="ED145B"/>
              </a:solidFill>
              <a:prstDash val="lgDash"/>
              <a:miter lim="800000"/>
              <a:headEnd len="sm" w="sm" type="none"/>
              <a:tailEnd len="sm" w="sm" type="none"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PROGRAMA FIAPDONALDS</a:t>
              </a:r>
              <a:endParaRPr/>
            </a:p>
          </p:txBody>
        </p:sp>
        <p:sp>
          <p:nvSpPr>
            <p:cNvPr id="536" name="Google Shape;536;p57"/>
            <p:cNvSpPr/>
            <p:nvPr/>
          </p:nvSpPr>
          <p:spPr>
            <a:xfrm>
              <a:off x="6040967" y="1749600"/>
              <a:ext cx="1562366" cy="4473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vendingMachine</a:t>
              </a:r>
              <a:endParaRPr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7"/>
            <p:cNvSpPr/>
            <p:nvPr/>
          </p:nvSpPr>
          <p:spPr>
            <a:xfrm>
              <a:off x="6337596" y="2426951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38" name="Google Shape;538;p57"/>
            <p:cNvSpPr/>
            <p:nvPr/>
          </p:nvSpPr>
          <p:spPr>
            <a:xfrm>
              <a:off x="6337596" y="3110270"/>
              <a:ext cx="969108" cy="453293"/>
            </a:xfrm>
            <a:prstGeom prst="rect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...</a:t>
              </a:r>
              <a:endParaRPr/>
            </a:p>
          </p:txBody>
        </p:sp>
        <p:sp>
          <p:nvSpPr>
            <p:cNvPr id="539" name="Google Shape;539;p57"/>
            <p:cNvSpPr/>
            <p:nvPr/>
          </p:nvSpPr>
          <p:spPr>
            <a:xfrm>
              <a:off x="6251627" y="3781865"/>
              <a:ext cx="1141046" cy="361725"/>
            </a:xfrm>
            <a:prstGeom prst="flowChartTerminator">
              <a:avLst/>
            </a:prstGeom>
            <a:noFill/>
            <a:ln cap="flat" cmpd="sng" w="952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fim</a:t>
              </a:r>
              <a:endParaRPr/>
            </a:p>
          </p:txBody>
        </p:sp>
        <p:cxnSp>
          <p:nvCxnSpPr>
            <p:cNvPr id="540" name="Google Shape;540;p57"/>
            <p:cNvCxnSpPr>
              <a:stCxn id="536" idx="2"/>
              <a:endCxn id="537" idx="0"/>
            </p:cNvCxnSpPr>
            <p:nvPr/>
          </p:nvCxnSpPr>
          <p:spPr>
            <a:xfrm>
              <a:off x="6822150" y="2196925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1" name="Google Shape;541;p57"/>
            <p:cNvCxnSpPr>
              <a:stCxn id="537" idx="2"/>
              <a:endCxn id="538" idx="0"/>
            </p:cNvCxnSpPr>
            <p:nvPr/>
          </p:nvCxnSpPr>
          <p:spPr>
            <a:xfrm>
              <a:off x="6822150" y="2880244"/>
              <a:ext cx="0" cy="2301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2" name="Google Shape;542;p57"/>
            <p:cNvCxnSpPr>
              <a:stCxn id="538" idx="2"/>
              <a:endCxn id="539" idx="0"/>
            </p:cNvCxnSpPr>
            <p:nvPr/>
          </p:nvCxnSpPr>
          <p:spPr>
            <a:xfrm>
              <a:off x="6822150" y="3563563"/>
              <a:ext cx="0" cy="21840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3" name="Google Shape;543;p57"/>
            <p:cNvCxnSpPr>
              <a:stCxn id="523" idx="3"/>
              <a:endCxn id="528" idx="0"/>
            </p:cNvCxnSpPr>
            <p:nvPr/>
          </p:nvCxnSpPr>
          <p:spPr>
            <a:xfrm flipH="1" rot="10800000">
              <a:off x="2664368" y="1980016"/>
              <a:ext cx="1781700" cy="1356900"/>
            </a:xfrm>
            <a:prstGeom prst="bentConnector4">
              <a:avLst>
                <a:gd fmla="val 46668" name="adj1"/>
                <a:gd fmla="val 116847" name="adj2"/>
              </a:avLst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44" name="Google Shape;544;p57"/>
            <p:cNvCxnSpPr>
              <a:stCxn id="538" idx="1"/>
              <a:endCxn id="528" idx="0"/>
            </p:cNvCxnSpPr>
            <p:nvPr/>
          </p:nvCxnSpPr>
          <p:spPr>
            <a:xfrm rot="10800000">
              <a:off x="4445796" y="1980016"/>
              <a:ext cx="1891800" cy="1356900"/>
            </a:xfrm>
            <a:prstGeom prst="bentConnector4">
              <a:avLst>
                <a:gd fmla="val 44579" name="adj1"/>
                <a:gd fmla="val 116847" name="adj2"/>
              </a:avLst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45" name="Google Shape;545;p57"/>
            <p:cNvSpPr txBox="1"/>
            <p:nvPr/>
          </p:nvSpPr>
          <p:spPr>
            <a:xfrm>
              <a:off x="5510813" y="3019924"/>
              <a:ext cx="813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pedido</a:t>
              </a:r>
              <a:endParaRPr/>
            </a:p>
          </p:txBody>
        </p:sp>
        <p:sp>
          <p:nvSpPr>
            <p:cNvPr id="546" name="Google Shape;546;p57"/>
            <p:cNvSpPr txBox="1"/>
            <p:nvPr/>
          </p:nvSpPr>
          <p:spPr>
            <a:xfrm>
              <a:off x="2685968" y="3017864"/>
              <a:ext cx="80067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pedido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/>
        </p:nvSpPr>
        <p:spPr>
          <a:xfrm>
            <a:off x="976744" y="1921412"/>
            <a:ext cx="7190512" cy="1300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claramente mais vantajoso utilizarmos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argumentos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para indicar quais informações precisam ser fornecidas para que a função execute!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 nosso caso, criaremos como argumento um valor do tipo Double.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57" name="Google Shape;55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9"/>
          <p:cNvSpPr txBox="1"/>
          <p:nvPr/>
        </p:nvSpPr>
        <p:spPr>
          <a:xfrm>
            <a:off x="441412" y="2097039"/>
            <a:ext cx="83342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exibirResultado(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double resultado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resultado foi " + 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resultado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 + "!");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559" name="Google Shape;559;p59"/>
          <p:cNvSpPr txBox="1"/>
          <p:nvPr/>
        </p:nvSpPr>
        <p:spPr>
          <a:xfrm>
            <a:off x="691201" y="3295279"/>
            <a:ext cx="7761599" cy="115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indicarmos, entre parênteses, o tipo double e o nome resultado, estamos informando ao Java que, para que essa função seja executada, será obrigatório informar um valor do tipo double.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valor será armazenado em resultado e poderá ser utilizado dentro da função exibirResultado().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5</a:t>
            </a:r>
            <a:endParaRPr/>
          </a:p>
        </p:txBody>
      </p:sp>
      <p:sp>
        <p:nvSpPr>
          <p:cNvPr id="99" name="Google Shape;99;p6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Loop for</a:t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Vetores</a:t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2782949" y="2809365"/>
            <a:ext cx="5609994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Métodos e funções com e sem argumentos</a:t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Métodos e funções com e sem return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/>
          </a:p>
        </p:txBody>
      </p:sp>
      <p:sp>
        <p:nvSpPr>
          <p:cNvPr id="107" name="Google Shape;107;p6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6</a:t>
            </a:r>
            <a:endParaRPr/>
          </a:p>
        </p:txBody>
      </p:sp>
      <p:sp>
        <p:nvSpPr>
          <p:cNvPr id="108" name="Google Shape;108;p6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7</a:t>
            </a:r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8</a:t>
            </a:r>
            <a:endParaRPr/>
          </a:p>
        </p:txBody>
      </p:sp>
      <p:cxnSp>
        <p:nvCxnSpPr>
          <p:cNvPr id="110" name="Google Shape;110;p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65" name="Google Shape;5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0"/>
          <p:cNvSpPr txBox="1"/>
          <p:nvPr/>
        </p:nvSpPr>
        <p:spPr>
          <a:xfrm>
            <a:off x="441412" y="940592"/>
            <a:ext cx="8334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2: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soma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exibirResultado(soma);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3: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subtração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exibirResultado(subtracao); 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72" name="Google Shape;57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1"/>
          <p:cNvSpPr txBox="1"/>
          <p:nvPr/>
        </p:nvSpPr>
        <p:spPr>
          <a:xfrm>
            <a:off x="441412" y="940592"/>
            <a:ext cx="8334201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4: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divisão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divisao = valor1 /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5: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multiplicação entre " + valor1 + " e " +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exibirResultado(multiplicacao);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  <p:sp>
        <p:nvSpPr>
          <p:cNvPr id="574" name="Google Shape;574;p61"/>
          <p:cNvSpPr txBox="1"/>
          <p:nvPr/>
        </p:nvSpPr>
        <p:spPr>
          <a:xfrm>
            <a:off x="1840169" y="3775182"/>
            <a:ext cx="5463663" cy="97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Nossa chamada à função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exibirResultado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agora exige que informemos um valor entre parênteses. Esse valor será armazenado dentro do argumento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resultado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havíamos criado!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/>
        </p:nvSpPr>
        <p:spPr>
          <a:xfrm>
            <a:off x="976744" y="1552080"/>
            <a:ext cx="7190512" cy="2039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Agora que estamos utilizando argumentos, podemos usar a função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exibirResultado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sem nos preocuparmos com quais variáveis foram criadas localmente ou de forma global!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Além disso, podemos até mesmo fazer chamadas informando um valor específico no argumento ou um cálculo!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85" name="Google Shape;58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63"/>
          <p:cNvSpPr txBox="1"/>
          <p:nvPr/>
        </p:nvSpPr>
        <p:spPr>
          <a:xfrm>
            <a:off x="441412" y="1512263"/>
            <a:ext cx="833420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exibirResultado(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15.0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exibirResultado(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15.0 + 20.0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exibirResultado(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a + b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</p:txBody>
      </p:sp>
      <p:sp>
        <p:nvSpPr>
          <p:cNvPr id="587" name="Google Shape;587;p63"/>
          <p:cNvSpPr txBox="1"/>
          <p:nvPr/>
        </p:nvSpPr>
        <p:spPr>
          <a:xfrm>
            <a:off x="2315594" y="3295279"/>
            <a:ext cx="4512812" cy="68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Veja quanta flexibilidade nosso programa ganhou ao utilizarmos funções com argumentos!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4"/>
          <p:cNvSpPr txBox="1"/>
          <p:nvPr/>
        </p:nvSpPr>
        <p:spPr>
          <a:xfrm>
            <a:off x="976744" y="1659802"/>
            <a:ext cx="7190512" cy="1823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exercitar, que tal criarmos uma função apenas para realizar a soma entre dois valores?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Essa função precisará receber dois argumentos.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criá-la agora!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98" name="Google Shape;5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5"/>
          <p:cNvSpPr txBox="1"/>
          <p:nvPr/>
        </p:nvSpPr>
        <p:spPr>
          <a:xfrm>
            <a:off x="441412" y="1351321"/>
            <a:ext cx="8334201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somar(double primeiroValor, double segundoValor)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double soma;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System.out.println("\n\nRealizando a soma entre " + primeiroValor + " e " + segundoValor);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soma = primeiroValor + segundoValor;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exibirResultado(soma);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600" name="Google Shape;600;p65"/>
          <p:cNvSpPr txBox="1"/>
          <p:nvPr/>
        </p:nvSpPr>
        <p:spPr>
          <a:xfrm>
            <a:off x="328283" y="3295278"/>
            <a:ext cx="8487435" cy="133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função somar() recebe dois valores como argumento: primeiroValor e segundoValor.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Depois disso, ela cria a variável soma, exibe uma mensagem e armazena a soma dos dois valores recebidos.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 fim, nossa função chama a função exibirResultado(), passando como argumento o resultado da soma.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606" name="Google Shape;60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6"/>
          <p:cNvSpPr txBox="1"/>
          <p:nvPr/>
        </p:nvSpPr>
        <p:spPr>
          <a:xfrm>
            <a:off x="441412" y="1902650"/>
            <a:ext cx="833420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2: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somar(valor1,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  <p:sp>
        <p:nvSpPr>
          <p:cNvPr id="608" name="Google Shape;608;p66"/>
          <p:cNvSpPr txBox="1"/>
          <p:nvPr/>
        </p:nvSpPr>
        <p:spPr>
          <a:xfrm>
            <a:off x="1360930" y="3295277"/>
            <a:ext cx="6422141" cy="115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Dentro do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case 2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precisamos apenas realizar a chamada da função, passando os dois valores como argumentos.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Vamos seguir essa mesma lógica para as funções de subtrair, dividir e multiplicar!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614" name="Google Shape;61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7"/>
          <p:cNvSpPr txBox="1"/>
          <p:nvPr/>
        </p:nvSpPr>
        <p:spPr>
          <a:xfrm>
            <a:off x="441412" y="1302961"/>
            <a:ext cx="8334201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subtrair(double primeiroValor, double segundoValor)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subtracao;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System.out.println("\n\nRealizando a subtração entre " + primeiroValor + " e " + segundoValor);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primeiroValor - segundoValor;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exibirResultado(subtracao);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dividir(double primeiroValor, double segundoValor)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System.out.println("\n\nRealizando a divisão entre " + primeiroValor + " e " + segundoValor);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primeiroValor / segundoValor;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exibirResultado(divisao);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621" name="Google Shape;6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8"/>
          <p:cNvSpPr txBox="1"/>
          <p:nvPr/>
        </p:nvSpPr>
        <p:spPr>
          <a:xfrm>
            <a:off x="441412" y="1612243"/>
            <a:ext cx="833420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multiplicar(double primeiroValor, double segundoValor)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System.out.println("\n\nRealizando a multiplicação entre " + primeiroValor + " e " + segundoValor);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primeiroValor * segundoValor;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exibirResultado(multiplicacao);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</p:txBody>
      </p:sp>
      <p:sp>
        <p:nvSpPr>
          <p:cNvPr id="623" name="Google Shape;623;p68"/>
          <p:cNvSpPr txBox="1"/>
          <p:nvPr/>
        </p:nvSpPr>
        <p:spPr>
          <a:xfrm>
            <a:off x="1218486" y="3775181"/>
            <a:ext cx="6707028" cy="432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mesma lógica aplicada para a função de soma pode ser aplicada para as demais!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629" name="Google Shape;6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9"/>
          <p:cNvSpPr txBox="1"/>
          <p:nvPr/>
        </p:nvSpPr>
        <p:spPr>
          <a:xfrm>
            <a:off x="441412" y="886987"/>
            <a:ext cx="833420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3: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subtrair(valor1,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4: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dividir(valor1,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case 5: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multiplicar(valor1, valor2);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break;</a:t>
            </a:r>
            <a:endParaRPr/>
          </a:p>
        </p:txBody>
      </p:sp>
      <p:sp>
        <p:nvSpPr>
          <p:cNvPr id="631" name="Google Shape;631;p69"/>
          <p:cNvSpPr txBox="1"/>
          <p:nvPr/>
        </p:nvSpPr>
        <p:spPr>
          <a:xfrm>
            <a:off x="1360930" y="3295277"/>
            <a:ext cx="6422141" cy="68400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chamadas das funções dentro da main seguirão a mesma lógica que estabelecemos para a função de soma!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877319" y="1973164"/>
            <a:ext cx="738936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lang="pt-BR" sz="35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 E FUNÇÕES </a:t>
            </a:r>
            <a:br>
              <a:rPr lang="pt-BR" sz="35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COM E SEM ARGUMENTOS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7"/>
          <p:cNvCxnSpPr/>
          <p:nvPr/>
        </p:nvCxnSpPr>
        <p:spPr>
          <a:xfrm>
            <a:off x="3970987" y="3704466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7"/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7</a:t>
            </a:r>
            <a:endParaRPr b="0" i="0" sz="20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0"/>
          <p:cNvSpPr txBox="1"/>
          <p:nvPr/>
        </p:nvSpPr>
        <p:spPr>
          <a:xfrm>
            <a:off x="976744" y="844194"/>
            <a:ext cx="7190512" cy="345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Perceba que nosso programa ficou muito mais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legível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organizado 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 de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fácil manutenção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Caso algum programador deseje entender o fluxo principal do nosso programa, poderá olhar apenas para a </a:t>
            </a:r>
            <a:r>
              <a:rPr i="1"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main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Caso deseje alterar alguma função específica, poderá trabalhar apenas nela.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Na nossa próxima aula, vamos aprender mais um recurso importantíssimo: </a:t>
            </a:r>
            <a:r>
              <a:rPr lang="pt-BR" sz="1600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 return</a:t>
            </a:r>
            <a:r>
              <a:rPr lang="pt-BR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1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BIBLIOGRAFIA BÁSICA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644197" y="1064034"/>
            <a:ext cx="7663780" cy="1090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PUGA, Sandra; RISSETTI, Gerson. Lógica de programação e estruturas de dados. 2016.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pt-BR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DEITEL, Harvey; DEITEL, Paul. Java: como programar. 2010.</a:t>
            </a:r>
            <a:endParaRPr/>
          </a:p>
        </p:txBody>
      </p:sp>
      <p:cxnSp>
        <p:nvCxnSpPr>
          <p:cNvPr id="643" name="Google Shape;643;p71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72"/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649" name="Google Shape;649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1738" y="4118350"/>
              <a:ext cx="815963" cy="219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72"/>
            <p:cNvSpPr txBox="1"/>
            <p:nvPr/>
          </p:nvSpPr>
          <p:spPr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Copyright © 2021 |  Professor André de Freitas David</a:t>
              </a:r>
              <a:endParaRPr b="0" i="0" sz="7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Todos os direitos reservados. Reprodução ou divulgação total ou parcial deste documento, é expressamente proibido sem consentimento formal, por escrito, do professor/autor.</a:t>
              </a:r>
              <a:endParaRPr/>
            </a:p>
          </p:txBody>
        </p:sp>
      </p:grpSp>
      <p:sp>
        <p:nvSpPr>
          <p:cNvPr id="651" name="Google Shape;651;p72"/>
          <p:cNvSpPr txBox="1"/>
          <p:nvPr/>
        </p:nvSpPr>
        <p:spPr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1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2"/>
          <p:cNvSpPr txBox="1"/>
          <p:nvPr/>
        </p:nvSpPr>
        <p:spPr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/andrefdavid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2"/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pic>
        <p:nvPicPr>
          <p:cNvPr id="655" name="Google Shape;655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"/>
          <p:cNvCxnSpPr/>
          <p:nvPr/>
        </p:nvCxnSpPr>
        <p:spPr>
          <a:xfrm>
            <a:off x="3985275" y="1541554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8"/>
          <p:cNvSpPr txBox="1"/>
          <p:nvPr/>
        </p:nvSpPr>
        <p:spPr>
          <a:xfrm>
            <a:off x="1187162" y="822505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Relembrando a aula 6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187162" y="1859288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Métodos e Funções sem argumento</a:t>
            </a:r>
            <a:endParaRPr/>
          </a:p>
        </p:txBody>
      </p:sp>
      <p:cxnSp>
        <p:nvCxnSpPr>
          <p:cNvPr id="125" name="Google Shape;125;p8"/>
          <p:cNvCxnSpPr/>
          <p:nvPr/>
        </p:nvCxnSpPr>
        <p:spPr>
          <a:xfrm>
            <a:off x="3985275" y="2640993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8"/>
          <p:cNvSpPr txBox="1"/>
          <p:nvPr/>
        </p:nvSpPr>
        <p:spPr>
          <a:xfrm>
            <a:off x="1187162" y="2896071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Métodos e Funções com argumento</a:t>
            </a:r>
            <a:endParaRPr/>
          </a:p>
        </p:txBody>
      </p:sp>
      <p:cxnSp>
        <p:nvCxnSpPr>
          <p:cNvPr id="127" name="Google Shape;127;p8"/>
          <p:cNvCxnSpPr/>
          <p:nvPr/>
        </p:nvCxnSpPr>
        <p:spPr>
          <a:xfrm>
            <a:off x="3985275" y="3740431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8"/>
          <p:cNvSpPr txBox="1"/>
          <p:nvPr/>
        </p:nvSpPr>
        <p:spPr>
          <a:xfrm>
            <a:off x="1187162" y="3932854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"/>
          <p:cNvSpPr txBox="1"/>
          <p:nvPr/>
        </p:nvSpPr>
        <p:spPr>
          <a:xfrm>
            <a:off x="1036059" y="1127567"/>
            <a:ext cx="435621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RELEMBRANDO A </a:t>
            </a:r>
            <a:b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AULA 6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" name="Google Shape;134;p9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9"/>
          <p:cNvSpPr txBox="1"/>
          <p:nvPr/>
        </p:nvSpPr>
        <p:spPr>
          <a:xfrm>
            <a:off x="4937487" y="3089721"/>
            <a:ext cx="1686680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QUE SÃO: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5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2019-02-15T12:16:11Z</dcterms:created>
  <dc:creator>Adriano</dc:creator>
</cp:coreProperties>
</file>